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6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88D3F69-7581-49B9-A79A-97D630E62C78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745391D-9272-40D6-8E8E-83F261259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F69-7581-49B9-A79A-97D630E62C78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391D-9272-40D6-8E8E-83F261259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F69-7581-49B9-A79A-97D630E62C78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391D-9272-40D6-8E8E-83F261259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F69-7581-49B9-A79A-97D630E62C78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391D-9272-40D6-8E8E-83F261259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F69-7581-49B9-A79A-97D630E62C78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391D-9272-40D6-8E8E-83F261259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F69-7581-49B9-A79A-97D630E62C78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391D-9272-40D6-8E8E-83F261259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8D3F69-7581-49B9-A79A-97D630E62C78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45391D-9272-40D6-8E8E-83F2612594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88D3F69-7581-49B9-A79A-97D630E62C78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745391D-9272-40D6-8E8E-83F261259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F69-7581-49B9-A79A-97D630E62C78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391D-9272-40D6-8E8E-83F261259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F69-7581-49B9-A79A-97D630E62C78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391D-9272-40D6-8E8E-83F261259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F69-7581-49B9-A79A-97D630E62C78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391D-9272-40D6-8E8E-83F261259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88D3F69-7581-49B9-A79A-97D630E62C78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745391D-9272-40D6-8E8E-83F261259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giarism.org/plag_article_what_is_plagiarism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5400" y="-533400"/>
            <a:ext cx="16192500" cy="2226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4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Plagiarism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it is.</a:t>
            </a:r>
          </a:p>
          <a:p>
            <a:r>
              <a:rPr lang="en-US" dirty="0" smtClean="0"/>
              <a:t>Avoiding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What is Plagiarism?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200" b="1" i="1" dirty="0"/>
              <a:t>According to the Merriam-Webster Online Dictionary, to "plagiarize" means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to steal and pass off (the ideas or words of another) as one's </a:t>
            </a:r>
            <a:r>
              <a:rPr lang="en-US" sz="1800" b="1" dirty="0" smtClean="0">
                <a:solidFill>
                  <a:srgbClr val="0070C0"/>
                </a:solidFill>
              </a:rPr>
              <a:t>own.</a:t>
            </a:r>
          </a:p>
          <a:p>
            <a:endParaRPr lang="en-US" sz="1800" b="1" dirty="0">
              <a:solidFill>
                <a:srgbClr val="0070C0"/>
              </a:solidFill>
            </a:endParaRPr>
          </a:p>
          <a:p>
            <a:r>
              <a:rPr lang="en-US" sz="1800" b="1" dirty="0">
                <a:solidFill>
                  <a:srgbClr val="0070C0"/>
                </a:solidFill>
              </a:rPr>
              <a:t>to use (another's production) without crediting the source</a:t>
            </a:r>
          </a:p>
          <a:p>
            <a:pPr marL="109728" indent="0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     to </a:t>
            </a:r>
            <a:r>
              <a:rPr lang="en-US" sz="1800" b="1" dirty="0">
                <a:solidFill>
                  <a:srgbClr val="0070C0"/>
                </a:solidFill>
              </a:rPr>
              <a:t>commit literary </a:t>
            </a:r>
            <a:r>
              <a:rPr lang="en-US" sz="1800" b="1" dirty="0" smtClean="0">
                <a:solidFill>
                  <a:srgbClr val="0070C0"/>
                </a:solidFill>
              </a:rPr>
              <a:t>theft</a:t>
            </a:r>
          </a:p>
          <a:p>
            <a:endParaRPr lang="en-US" sz="1800" b="1" dirty="0">
              <a:solidFill>
                <a:srgbClr val="0070C0"/>
              </a:solidFill>
            </a:endParaRPr>
          </a:p>
          <a:p>
            <a:r>
              <a:rPr lang="en-US" sz="1800" b="1" dirty="0">
                <a:solidFill>
                  <a:srgbClr val="0070C0"/>
                </a:solidFill>
              </a:rPr>
              <a:t>to present as new and original an idea or product derived from an existing source</a:t>
            </a:r>
            <a:r>
              <a:rPr lang="en-US" sz="18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sz="1800" b="1" dirty="0">
              <a:solidFill>
                <a:srgbClr val="0070C0"/>
              </a:solidFill>
            </a:endParaRPr>
          </a:p>
          <a:p>
            <a:r>
              <a:rPr lang="en-US" sz="1800" b="1" dirty="0">
                <a:solidFill>
                  <a:srgbClr val="0070C0"/>
                </a:solidFill>
              </a:rPr>
              <a:t>In other words, plagiarism is an act of fraud. It involves both stealing someone else's work and lying about it afterward</a:t>
            </a:r>
            <a:r>
              <a:rPr lang="en-US" sz="18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sz="1800" b="1" dirty="0">
              <a:solidFill>
                <a:srgbClr val="0070C0"/>
              </a:solidFill>
            </a:endParaRPr>
          </a:p>
          <a:p>
            <a:endParaRPr lang="en-US" sz="1800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Deborah\AppData\Local\Microsoft\Windows\Temporary Internet Files\Content.IE5\NU1A92E9\MC9000345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22" y="304800"/>
            <a:ext cx="180483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words and ideas really be stolen?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sz="2000" dirty="0" smtClean="0"/>
              <a:t>According </a:t>
            </a:r>
            <a:r>
              <a:rPr lang="en-US" sz="2000" dirty="0"/>
              <a:t>to U.S. law, the answer is yes. </a:t>
            </a: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expression of original ideas is considered intellectual property, and is protected by copyright laws, just like original inventions. </a:t>
            </a: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Almost </a:t>
            </a:r>
            <a:r>
              <a:rPr lang="en-US" sz="2000" dirty="0"/>
              <a:t>all forms of expression fall under copyright protection as long as they are recorded in some way (such as a book or a computer file).</a:t>
            </a:r>
          </a:p>
        </p:txBody>
      </p:sp>
      <p:pic>
        <p:nvPicPr>
          <p:cNvPr id="2051" name="Picture 3" descr="C:\Users\Deborah\AppData\Local\Microsoft\Windows\Temporary Internet Files\Content.IE5\HGGEPPL9\MC9003605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5400"/>
            <a:ext cx="1888236" cy="11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borah\AppData\Local\Microsoft\Windows\Temporary Internet Files\Content.IE5\NU1A92E9\MC9002875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1201093" cy="14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What is considered plagiarism?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b="1" dirty="0">
                <a:solidFill>
                  <a:srgbClr val="FF0000"/>
                </a:solidFill>
              </a:rPr>
              <a:t>All of the following are considered plagiarism:</a:t>
            </a:r>
          </a:p>
          <a:p>
            <a:r>
              <a:rPr lang="en-US" sz="2200" b="1" dirty="0">
                <a:solidFill>
                  <a:srgbClr val="7030A0"/>
                </a:solidFill>
              </a:rPr>
              <a:t>turning in someone else's work as your own</a:t>
            </a:r>
          </a:p>
          <a:p>
            <a:r>
              <a:rPr lang="en-US" sz="2200" b="1" dirty="0">
                <a:solidFill>
                  <a:srgbClr val="7030A0"/>
                </a:solidFill>
              </a:rPr>
              <a:t>copying words or ideas from someone else without giving credit</a:t>
            </a:r>
          </a:p>
          <a:p>
            <a:r>
              <a:rPr lang="en-US" sz="2200" b="1" dirty="0">
                <a:solidFill>
                  <a:srgbClr val="7030A0"/>
                </a:solidFill>
              </a:rPr>
              <a:t>failing to put a quotation in quotation marks</a:t>
            </a:r>
          </a:p>
          <a:p>
            <a:r>
              <a:rPr lang="en-US" sz="2200" b="1" dirty="0">
                <a:solidFill>
                  <a:srgbClr val="7030A0"/>
                </a:solidFill>
              </a:rPr>
              <a:t>giving incorrect information about the source of a quotation</a:t>
            </a:r>
          </a:p>
          <a:p>
            <a:r>
              <a:rPr lang="en-US" sz="2200" b="1" dirty="0">
                <a:solidFill>
                  <a:srgbClr val="7030A0"/>
                </a:solidFill>
              </a:rPr>
              <a:t>changing words but copying the sentence structure of a source without giving credit</a:t>
            </a:r>
          </a:p>
          <a:p>
            <a:r>
              <a:rPr lang="en-US" sz="2200" b="1" dirty="0">
                <a:solidFill>
                  <a:srgbClr val="7030A0"/>
                </a:solidFill>
              </a:rPr>
              <a:t>copying so many words or ideas from a source that it makes up the majority of your work, whether you give credit or not (see our section on "fair use" rules)</a:t>
            </a:r>
          </a:p>
          <a:p>
            <a:endParaRPr lang="en-US" sz="22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Deborah\AppData\Local\Microsoft\Windows\Temporary Internet Files\Content.IE5\PM1FMJWN\MC900023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05200"/>
            <a:ext cx="91348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Plagiarism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Most cases of plagiarism can be avoided, however, by citing sources. </a:t>
            </a:r>
            <a:endParaRPr lang="en-US" sz="2000" b="1" dirty="0" smtClean="0"/>
          </a:p>
          <a:p>
            <a:pPr marL="109728" indent="0">
              <a:buNone/>
            </a:pPr>
            <a:r>
              <a:rPr lang="en-US" sz="2000" b="1" dirty="0" smtClean="0"/>
              <a:t>Simply </a:t>
            </a:r>
            <a:r>
              <a:rPr lang="en-US" sz="2000" b="1" dirty="0"/>
              <a:t>acknowledging that certain material has been borrowed, and providing your audience with the information necessary to find that source, is usually enough to prevent plagiarism. </a:t>
            </a:r>
            <a:endParaRPr lang="en-US" sz="2000" b="1" dirty="0" smtClean="0"/>
          </a:p>
          <a:p>
            <a:pPr marL="109728" indent="0">
              <a:buNone/>
            </a:pPr>
            <a:endParaRPr lang="en-US" sz="2000" b="1" dirty="0"/>
          </a:p>
          <a:p>
            <a:pPr marL="109728" indent="0">
              <a:buNone/>
            </a:pPr>
            <a:r>
              <a:rPr lang="en-US" sz="2000" b="1" dirty="0" smtClean="0"/>
              <a:t>Use “Son of Citation Machine” (MLA style)</a:t>
            </a:r>
          </a:p>
          <a:p>
            <a:pPr marL="109728" indent="0">
              <a:buNone/>
            </a:pPr>
            <a:r>
              <a:rPr lang="en-US" sz="2000" b="1" dirty="0" smtClean="0"/>
              <a:t>as found on the Internet.  Label your sources</a:t>
            </a:r>
          </a:p>
          <a:p>
            <a:pPr marL="109728" indent="0">
              <a:buNone/>
            </a:pPr>
            <a:r>
              <a:rPr lang="en-US" sz="2000" b="1" dirty="0" smtClean="0"/>
              <a:t>as “</a:t>
            </a:r>
            <a:r>
              <a:rPr lang="en-US" sz="2000" b="1" dirty="0"/>
              <a:t>W</a:t>
            </a:r>
            <a:r>
              <a:rPr lang="en-US" sz="2000" b="1" dirty="0" smtClean="0"/>
              <a:t>orks Cited” or “References” or “Sources”.</a:t>
            </a:r>
          </a:p>
          <a:p>
            <a:pPr marL="109728" indent="0">
              <a:buNone/>
            </a:pPr>
            <a:endParaRPr lang="en-US" sz="2000" b="1" dirty="0" smtClean="0"/>
          </a:p>
        </p:txBody>
      </p:sp>
      <p:pic>
        <p:nvPicPr>
          <p:cNvPr id="4100" name="Picture 4" descr="C:\Users\Deborah\AppData\Local\Microsoft\Windows\Temporary Internet Files\Content.IE5\PM1FMJWN\MP9004074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1752526" cy="262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 Cited for information on Plagiarism…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hlinkClick r:id="rId2"/>
              </a:rPr>
              <a:t>http://www.plagiarism.org/plag_article_what_is_plagiarism.html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</TotalTime>
  <Words>350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Urban</vt:lpstr>
      <vt:lpstr>PowerPoint Presentation</vt:lpstr>
      <vt:lpstr>Plagiarism</vt:lpstr>
      <vt:lpstr>What is Plagiarism? </vt:lpstr>
      <vt:lpstr>Can words and ideas really be stolen? </vt:lpstr>
      <vt:lpstr>What is considered plagiarism?</vt:lpstr>
      <vt:lpstr>Avoiding Plagiarism</vt:lpstr>
      <vt:lpstr>Works Cited for information on Plagiarism…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Plagiarism</dc:title>
  <dc:creator>Deborah</dc:creator>
  <cp:lastModifiedBy>Townsend</cp:lastModifiedBy>
  <cp:revision>8</cp:revision>
  <dcterms:created xsi:type="dcterms:W3CDTF">2012-02-10T16:56:23Z</dcterms:created>
  <dcterms:modified xsi:type="dcterms:W3CDTF">2016-08-13T21:05:16Z</dcterms:modified>
</cp:coreProperties>
</file>