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5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E5233-CF39-42A7-A576-64472AAFD782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0CAE59-6CD2-4129-87C6-EF4305E12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19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8914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4130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7938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2071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1342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83683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0974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7253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89024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1694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699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9471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4769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9443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9182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1276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3712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9120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7310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355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CD0F8-82E6-47FB-8650-171187C4C8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326B3-7D44-4113-837C-9ABBAC364E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E20BA-5A94-48A2-B270-BEC12BB8A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ED5B-E0B4-4870-89BE-9464649905AB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9E9C0-8BDB-4E03-9B7F-0B91B098A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C8B70-BF24-4777-84DB-B7CD63147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8CA72-CF8D-4388-9255-D41734AEF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84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E1286-C35E-43E9-AC11-1E995D187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137E60-B158-45F2-B707-1063E76D43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D1781-C12F-48EC-B491-C85090C38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ED5B-E0B4-4870-89BE-9464649905AB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55B5C-A435-4C84-B814-834B36D5B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47200-E6E8-4DA7-806F-891D2F210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8CA72-CF8D-4388-9255-D41734AEF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89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82FE88-AB53-43E3-A017-7D8E1B4F20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A4F14A-722D-47A8-953C-CA24A321CD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CB92A-A4F1-43E3-9DCE-F2AC0DCB4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ED5B-E0B4-4870-89BE-9464649905AB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8A8DA-D259-4E60-824C-1F8CACFBB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ED1A6-8ED6-4B84-B0DF-B792A1B23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8CA72-CF8D-4388-9255-D41734AEF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45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967575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558786">
              <a:spcBef>
                <a:spcPts val="800"/>
              </a:spcBef>
              <a:spcAft>
                <a:spcPts val="0"/>
              </a:spcAft>
              <a:buSzPts val="3000"/>
              <a:buChar char="●"/>
              <a:defRPr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5700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C6499-8B1D-4DD0-970C-D43DD9D71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F011C-ECF1-4BF9-9B94-8261498CB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98BED-6460-434B-9981-D7E1E565F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ED5B-E0B4-4870-89BE-9464649905AB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78C3-EF97-481A-A4F7-B40C494DF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3D632-C3F0-45E5-8318-F827EB77B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8CA72-CF8D-4388-9255-D41734AEF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06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754B4-E3DB-4908-9A39-C3E75D385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E07F1-3B7A-487E-8668-58AFB9FCB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99360-B671-42BC-A048-C1C399955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ED5B-E0B4-4870-89BE-9464649905AB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E99E2-D50A-4747-B8ED-84E29C5B5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ECF10-4A62-4043-A6A4-B5A33468E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8CA72-CF8D-4388-9255-D41734AEF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42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97306-BC51-4156-A16C-4EC3A42FE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5567E-4C46-4DBE-90D4-8E274F55E4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EEAC5-A892-4A26-8001-6CDA5B033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8F3496-A124-4246-94EC-B0454F011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ED5B-E0B4-4870-89BE-9464649905AB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DA80B6-98FA-40A4-92BF-583AC8EB7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8692A4-2906-4C70-80A8-DBC6293D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8CA72-CF8D-4388-9255-D41734AEF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77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8ED63-9C9C-468D-A59A-E44174A30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55B70-3869-4906-B566-437B8D310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27B25B-8DE6-43B8-9BB8-1EA5DB3B04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58B128-8A67-4768-B12F-AA0C1630BD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365A5A-CA45-4D52-9C5C-467C9A96FB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B4722B-5A5B-40E3-8146-2195772C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ED5B-E0B4-4870-89BE-9464649905AB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C0B22A-8785-4CCE-BC0F-DDA4615A2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04863E-5F96-4330-A954-9AEED16ED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8CA72-CF8D-4388-9255-D41734AEF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065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53701-AD4A-4401-8FB1-632632E37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5D43A2-E295-4D3E-A2BB-A303BA42E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ED5B-E0B4-4870-89BE-9464649905AB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65700F-7CD6-4F8B-B729-49673C87F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F84A23-4D6C-45BA-9397-19657005E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8CA72-CF8D-4388-9255-D41734AEF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74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07486A-0BE7-4EEB-8633-91681409F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ED5B-E0B4-4870-89BE-9464649905AB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8D4B27-142D-4DA8-8748-D92970688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1FB56-9E72-40F7-8674-4EECE2B16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8CA72-CF8D-4388-9255-D41734AEF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54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5DD49-B6FD-402B-8C6E-F43EADC98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ABD6A-9488-4049-BFBF-EFCC5D5AE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FD4E1B-7CEB-4D28-A910-9FBDE1FA51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CB39C-9CC9-4F96-B54F-B5D2718E6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ED5B-E0B4-4870-89BE-9464649905AB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FDFD7E-F35F-422A-8C78-FC7A6871A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3E0A1B-17AA-4265-9913-9C5E2D1D8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8CA72-CF8D-4388-9255-D41734AEF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66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E676B-AA25-427E-B2A4-F3F1BD05C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830664-1D96-471C-BBBF-48C72F12B6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D3009C-CFD2-42BD-B0DC-2B2CDC675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662C8-4635-4F34-A5AB-C1438F536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ED5B-E0B4-4870-89BE-9464649905AB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91A70D-F961-4A2D-980D-7C8243AFF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3893A0-1AC6-43C6-B3DF-E4D8615B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8CA72-CF8D-4388-9255-D41734AEF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61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FB7935-BD3F-4CBD-817B-9526E89D2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48E79-6E27-49FE-AD64-DD51DA201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3AACA-659E-4437-9ABE-BC0B1E1974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2ED5B-E0B4-4870-89BE-9464649905AB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1DAC1-0F3F-4D4D-AE82-09549D2FA4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6F66E-E369-4944-95C7-2EBE479D7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8CA72-CF8D-4388-9255-D41734AEF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34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vbqIQcKNE7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eGNPenG0ha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2j7SIxMGj5Q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subTitle" idx="1"/>
          </p:nvPr>
        </p:nvSpPr>
        <p:spPr>
          <a:xfrm>
            <a:off x="914400" y="3786739"/>
            <a:ext cx="10363200" cy="104631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pic>
        <p:nvPicPr>
          <p:cNvPr id="28" name="Shape 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0333" y="36133"/>
            <a:ext cx="6756000" cy="675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0002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/>
              <a:t>How to make a “selfie”</a:t>
            </a:r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09600" y="1576900"/>
            <a:ext cx="10972800" cy="496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sz="2400" u="sng">
                <a:solidFill>
                  <a:schemeClr val="hlink"/>
                </a:solidFill>
                <a:hlinkClick r:id="rId3"/>
              </a:rPr>
              <a:t>http://www.youtube.com/watch?v=vbqIQcKNE7E</a:t>
            </a:r>
            <a:endParaRPr sz="2400"/>
          </a:p>
          <a:p>
            <a:pPr marL="0" indent="0"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90728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/>
              <a:t>Using Symmetry to draw</a:t>
            </a:r>
            <a:endParaRPr/>
          </a:p>
        </p:txBody>
      </p:sp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668" y="1683333"/>
            <a:ext cx="4128001" cy="3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4">
            <a:alphaModFix/>
          </a:blip>
          <a:srcRect l="3956" t="10956" r="10021" b="9935"/>
          <a:stretch/>
        </p:blipFill>
        <p:spPr>
          <a:xfrm>
            <a:off x="4320701" y="2024067"/>
            <a:ext cx="3550599" cy="4352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6200" y="1417818"/>
            <a:ext cx="4486435" cy="3364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6963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/>
              <a:t>What is symmetry?</a:t>
            </a:r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589700" y="1566667"/>
            <a:ext cx="4992800" cy="496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sz="3200">
                <a:solidFill>
                  <a:srgbClr val="545454"/>
                </a:solidFill>
                <a:highlight>
                  <a:srgbClr val="FFFFFF"/>
                </a:highlight>
              </a:rPr>
              <a:t>In a piece of </a:t>
            </a:r>
            <a:r>
              <a:rPr lang="en" sz="3200" b="1">
                <a:solidFill>
                  <a:srgbClr val="545454"/>
                </a:solidFill>
                <a:highlight>
                  <a:srgbClr val="FFFFFF"/>
                </a:highlight>
              </a:rPr>
              <a:t>art</a:t>
            </a:r>
            <a:r>
              <a:rPr lang="en" sz="3200">
                <a:solidFill>
                  <a:srgbClr val="545454"/>
                </a:solidFill>
                <a:highlight>
                  <a:srgbClr val="FFFFFF"/>
                </a:highlight>
              </a:rPr>
              <a:t>, </a:t>
            </a:r>
            <a:r>
              <a:rPr lang="en" sz="3200" b="1">
                <a:solidFill>
                  <a:srgbClr val="545454"/>
                </a:solidFill>
                <a:highlight>
                  <a:srgbClr val="FFFFFF"/>
                </a:highlight>
              </a:rPr>
              <a:t>symmetry</a:t>
            </a:r>
            <a:r>
              <a:rPr lang="en" sz="3200">
                <a:solidFill>
                  <a:srgbClr val="545454"/>
                </a:solidFill>
                <a:highlight>
                  <a:srgbClr val="FFFFFF"/>
                </a:highlight>
              </a:rPr>
              <a:t> is present in much the same way when the elements within balance each other… it helps with </a:t>
            </a:r>
            <a:r>
              <a:rPr lang="en" sz="3200" b="1">
                <a:solidFill>
                  <a:srgbClr val="545454"/>
                </a:solidFill>
                <a:highlight>
                  <a:srgbClr val="FFFFFF"/>
                </a:highlight>
              </a:rPr>
              <a:t>balance</a:t>
            </a:r>
            <a:r>
              <a:rPr lang="en" sz="3200">
                <a:solidFill>
                  <a:srgbClr val="545454"/>
                </a:solidFill>
                <a:highlight>
                  <a:srgbClr val="FFFFFF"/>
                </a:highlight>
              </a:rPr>
              <a:t> in an art piece.</a:t>
            </a:r>
            <a:endParaRPr sz="3200"/>
          </a:p>
        </p:txBody>
      </p:sp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634" y="1670267"/>
            <a:ext cx="28575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6667" y="3323667"/>
            <a:ext cx="2882900" cy="281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9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4000"/>
              <a:t>Using the line of symmetry to draw our faces</a:t>
            </a:r>
            <a:endParaRPr sz="4000"/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5566900" y="1600200"/>
            <a:ext cx="6015600" cy="496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sz="3200">
                <a:solidFill>
                  <a:srgbClr val="FF0000"/>
                </a:solidFill>
                <a:highlight>
                  <a:srgbClr val="FFFFFF"/>
                </a:highlight>
              </a:rPr>
              <a:t>Using the ruler, students pick a starting point and measure how far it is from the line of symmetry</a:t>
            </a:r>
            <a:r>
              <a:rPr lang="en" sz="1467">
                <a:solidFill>
                  <a:srgbClr val="FF0000"/>
                </a:solidFill>
                <a:highlight>
                  <a:srgbClr val="FFFFFF"/>
                </a:highlight>
              </a:rPr>
              <a:t>.</a:t>
            </a:r>
            <a:endParaRPr sz="1467">
              <a:solidFill>
                <a:srgbClr val="FF0000"/>
              </a:solidFill>
              <a:highlight>
                <a:srgbClr val="FFFFFF"/>
              </a:highlight>
            </a:endParaRPr>
          </a:p>
          <a:p>
            <a:pPr marL="0" indent="0">
              <a:buNone/>
            </a:pPr>
            <a:endParaRPr sz="1467">
              <a:solidFill>
                <a:srgbClr val="505050"/>
              </a:solidFill>
              <a:highlight>
                <a:srgbClr val="FFFFFF"/>
              </a:highlight>
            </a:endParaRPr>
          </a:p>
          <a:p>
            <a:pPr marL="0" indent="0">
              <a:buNone/>
            </a:pPr>
            <a:r>
              <a:rPr lang="en" sz="3200">
                <a:solidFill>
                  <a:srgbClr val="0000FF"/>
                </a:solidFill>
                <a:highlight>
                  <a:srgbClr val="FFFFFF"/>
                </a:highlight>
              </a:rPr>
              <a:t>Then they measure that exact same distance on the opposite side, marking the spot with a dot</a:t>
            </a:r>
            <a:endParaRPr sz="3200">
              <a:solidFill>
                <a:srgbClr val="0000FF"/>
              </a:solidFill>
              <a:highlight>
                <a:srgbClr val="FFFFFF"/>
              </a:highlight>
            </a:endParaRPr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8067" y="1600200"/>
            <a:ext cx="3943349" cy="525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703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5819267" y="1600200"/>
            <a:ext cx="5763200" cy="496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>
                <a:solidFill>
                  <a:srgbClr val="FF0000"/>
                </a:solidFill>
                <a:highlight>
                  <a:srgbClr val="FFFFFF"/>
                </a:highlight>
              </a:rPr>
              <a:t>For example, Eiki started with his eye. He measured and learned that the inside corner of his right eye was 1.25 cm from the line of symmetry.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8067" y="1600200"/>
            <a:ext cx="3943349" cy="525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1080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5882533" y="1207667"/>
            <a:ext cx="4772400" cy="496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sz="2400">
                <a:solidFill>
                  <a:srgbClr val="FF0000"/>
                </a:solidFill>
                <a:highlight>
                  <a:srgbClr val="FFFFFF"/>
                </a:highlight>
              </a:rPr>
              <a:t>This helped him know that his left eye must also be 1.25 cm from the line of symmetry. </a:t>
            </a:r>
            <a:endParaRPr sz="2400">
              <a:solidFill>
                <a:srgbClr val="FF0000"/>
              </a:solidFill>
              <a:highlight>
                <a:srgbClr val="FFFFFF"/>
              </a:highlight>
            </a:endParaRPr>
          </a:p>
          <a:p>
            <a:pPr marL="0" indent="0">
              <a:buNone/>
            </a:pPr>
            <a:endParaRPr sz="3200">
              <a:solidFill>
                <a:srgbClr val="505050"/>
              </a:solidFill>
              <a:highlight>
                <a:srgbClr val="FFFFFF"/>
              </a:highlight>
            </a:endParaRPr>
          </a:p>
          <a:p>
            <a:pPr marL="0" indent="0">
              <a:buNone/>
            </a:pPr>
            <a:r>
              <a:rPr lang="en" sz="2400">
                <a:solidFill>
                  <a:srgbClr val="0000FF"/>
                </a:solidFill>
                <a:highlight>
                  <a:srgbClr val="FFFFFF"/>
                </a:highlight>
              </a:rPr>
              <a:t>So he measured 1.25 cm and made a dot there.</a:t>
            </a:r>
            <a:endParaRPr sz="2400">
              <a:solidFill>
                <a:srgbClr val="0000FF"/>
              </a:solidFill>
              <a:highlight>
                <a:srgbClr val="FFFFFF"/>
              </a:highlight>
            </a:endParaRPr>
          </a:p>
          <a:p>
            <a:pPr marL="0" indent="0">
              <a:buNone/>
            </a:pPr>
            <a:endParaRPr sz="2400">
              <a:solidFill>
                <a:srgbClr val="505050"/>
              </a:solidFill>
              <a:highlight>
                <a:srgbClr val="FFFFFF"/>
              </a:highlight>
            </a:endParaRPr>
          </a:p>
          <a:p>
            <a:pPr marL="0" indent="0">
              <a:buNone/>
            </a:pPr>
            <a:r>
              <a:rPr lang="en" sz="2400">
                <a:solidFill>
                  <a:srgbClr val="FF00FF"/>
                </a:solidFill>
                <a:highlight>
                  <a:srgbClr val="FFFFFF"/>
                </a:highlight>
              </a:rPr>
              <a:t>Next he measured the distance from the center to the outside corner, making a dot on the opposite side</a:t>
            </a:r>
            <a:endParaRPr sz="2400">
              <a:solidFill>
                <a:srgbClr val="FF00FF"/>
              </a:solidFill>
            </a:endParaRPr>
          </a:p>
        </p:txBody>
      </p:sp>
      <p:pic>
        <p:nvPicPr>
          <p:cNvPr id="128" name="Shape 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967" y="1062567"/>
            <a:ext cx="3943349" cy="525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9892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b="0">
                <a:solidFill>
                  <a:srgbClr val="FF0000"/>
                </a:solidFill>
                <a:highlight>
                  <a:srgbClr val="FFFFFF"/>
                </a:highlight>
              </a:rPr>
              <a:t> Dot-to-dot drawing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2000" y="1312500"/>
            <a:ext cx="3842635" cy="5123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8100" y="1312505"/>
            <a:ext cx="3842635" cy="5123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4533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/>
              <a:t>SKILLS - Symmetry Drawing</a:t>
            </a:r>
            <a:endParaRPr/>
          </a:p>
        </p:txBody>
      </p:sp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7200" y="1417834"/>
            <a:ext cx="5513933" cy="5513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2339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/>
              <a:t>Project Examples</a:t>
            </a:r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9131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7400600" y="274633"/>
            <a:ext cx="4181600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/>
              <a:t>Background</a:t>
            </a:r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7274100" y="1600200"/>
            <a:ext cx="4308000" cy="496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</p:txBody>
      </p:sp>
      <p:pic>
        <p:nvPicPr>
          <p:cNvPr id="155" name="Shape 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01" y="63267"/>
            <a:ext cx="6326967" cy="818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Shape 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6200" y="1417833"/>
            <a:ext cx="44704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1804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/>
              <a:t>What is Value?</a:t>
            </a:r>
            <a:endParaRPr/>
          </a:p>
        </p:txBody>
      </p:sp>
      <p:sp>
        <p:nvSpPr>
          <p:cNvPr id="34" name="Shape 34">
            <a:hlinkClick r:id="rId3"/>
          </p:cNvPr>
          <p:cNvSpPr txBox="1">
            <a:spLocks noGrp="1"/>
          </p:cNvSpPr>
          <p:nvPr>
            <p:ph type="body" idx="1"/>
          </p:nvPr>
        </p:nvSpPr>
        <p:spPr>
          <a:xfrm>
            <a:off x="6217600" y="1417833"/>
            <a:ext cx="5679200" cy="496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sz="3200">
                <a:solidFill>
                  <a:srgbClr val="222222"/>
                </a:solidFill>
                <a:highlight>
                  <a:srgbClr val="FFFFFF"/>
                </a:highlight>
              </a:rPr>
              <a:t>Perhaps the most important </a:t>
            </a:r>
            <a:r>
              <a:rPr lang="en" sz="3200" b="1">
                <a:solidFill>
                  <a:srgbClr val="222222"/>
                </a:solidFill>
                <a:highlight>
                  <a:srgbClr val="FFFFFF"/>
                </a:highlight>
              </a:rPr>
              <a:t>element</a:t>
            </a:r>
            <a:r>
              <a:rPr lang="en" sz="3200">
                <a:solidFill>
                  <a:srgbClr val="222222"/>
                </a:solidFill>
                <a:highlight>
                  <a:srgbClr val="FFFFFF"/>
                </a:highlight>
              </a:rPr>
              <a:t> of </a:t>
            </a:r>
            <a:r>
              <a:rPr lang="en" sz="3200" b="1">
                <a:solidFill>
                  <a:srgbClr val="222222"/>
                </a:solidFill>
                <a:highlight>
                  <a:srgbClr val="FFFFFF"/>
                </a:highlight>
              </a:rPr>
              <a:t>art</a:t>
            </a:r>
            <a:r>
              <a:rPr lang="en" sz="3200">
                <a:solidFill>
                  <a:srgbClr val="222222"/>
                </a:solidFill>
                <a:highlight>
                  <a:srgbClr val="FFFFFF"/>
                </a:highlight>
              </a:rPr>
              <a:t> when it comes</a:t>
            </a:r>
            <a:endParaRPr sz="32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indent="0">
              <a:buNone/>
            </a:pPr>
            <a:r>
              <a:rPr lang="en" sz="3200">
                <a:solidFill>
                  <a:srgbClr val="222222"/>
                </a:solidFill>
                <a:highlight>
                  <a:srgbClr val="FFFFFF"/>
                </a:highlight>
              </a:rPr>
              <a:t>to drawing</a:t>
            </a:r>
            <a:r>
              <a:rPr lang="en" sz="4800">
                <a:solidFill>
                  <a:srgbClr val="222222"/>
                </a:solidFill>
                <a:highlight>
                  <a:srgbClr val="FFFFFF"/>
                </a:highlight>
              </a:rPr>
              <a:t>.</a:t>
            </a:r>
            <a:r>
              <a:rPr lang="en" sz="240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endParaRPr sz="24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indent="0">
              <a:buNone/>
            </a:pPr>
            <a:endParaRPr sz="24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indent="0">
              <a:buNone/>
            </a:pPr>
            <a:r>
              <a:rPr lang="en" sz="3200">
                <a:solidFill>
                  <a:srgbClr val="222222"/>
                </a:solidFill>
                <a:highlight>
                  <a:srgbClr val="FFFFFF"/>
                </a:highlight>
              </a:rPr>
              <a:t>It can help create the illusion of </a:t>
            </a:r>
            <a:r>
              <a:rPr lang="en" sz="3200" b="1">
                <a:solidFill>
                  <a:srgbClr val="222222"/>
                </a:solidFill>
                <a:highlight>
                  <a:srgbClr val="FFFFFF"/>
                </a:highlight>
              </a:rPr>
              <a:t>form </a:t>
            </a:r>
            <a:r>
              <a:rPr lang="en" sz="3200">
                <a:solidFill>
                  <a:srgbClr val="222222"/>
                </a:solidFill>
                <a:highlight>
                  <a:srgbClr val="FFFFFF"/>
                </a:highlight>
              </a:rPr>
              <a:t>in a drawing or painting when used properly.</a:t>
            </a:r>
            <a:endParaRPr sz="3200"/>
          </a:p>
        </p:txBody>
      </p:sp>
      <p:pic>
        <p:nvPicPr>
          <p:cNvPr id="35" name="Shape 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5267" y="1417833"/>
            <a:ext cx="3930200" cy="5182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3196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0668" y="1"/>
            <a:ext cx="5094233" cy="647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4053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/>
              <a:t>Different ways to use value</a:t>
            </a:r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6217600" y="1600200"/>
            <a:ext cx="5364800" cy="496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Hatching</a:t>
            </a:r>
            <a:endParaRPr/>
          </a:p>
          <a:p>
            <a:pPr marL="0" indent="0">
              <a:buNone/>
            </a:pPr>
            <a:r>
              <a:rPr lang="en"/>
              <a:t>Crosshatching</a:t>
            </a:r>
            <a:endParaRPr/>
          </a:p>
          <a:p>
            <a:pPr marL="0" indent="0">
              <a:buNone/>
            </a:pPr>
            <a:r>
              <a:rPr lang="en"/>
              <a:t>Blending</a:t>
            </a:r>
            <a:endParaRPr/>
          </a:p>
          <a:p>
            <a:pPr marL="0" indent="0">
              <a:buNone/>
            </a:pPr>
            <a:r>
              <a:rPr lang="en"/>
              <a:t>Stippling</a:t>
            </a:r>
            <a:endParaRPr/>
          </a:p>
        </p:txBody>
      </p:sp>
      <p:pic>
        <p:nvPicPr>
          <p:cNvPr id="42" name="Shape 42"/>
          <p:cNvPicPr preferRelativeResize="0"/>
          <p:nvPr/>
        </p:nvPicPr>
        <p:blipFill rotWithShape="1">
          <a:blip r:embed="rId3">
            <a:alphaModFix/>
          </a:blip>
          <a:srcRect t="-1177" r="-22669" b="-21491"/>
          <a:stretch/>
        </p:blipFill>
        <p:spPr>
          <a:xfrm>
            <a:off x="1297700" y="1216167"/>
            <a:ext cx="3835400" cy="6718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8825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/>
              <a:t>Types of Graphite</a:t>
            </a:r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pic>
        <p:nvPicPr>
          <p:cNvPr id="49" name="Shape 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401" y="1576167"/>
            <a:ext cx="11469167" cy="3670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7121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pic>
        <p:nvPicPr>
          <p:cNvPr id="56" name="Shape 56" descr="Rembrandt van Rijn"/>
          <p:cNvPicPr preferRelativeResize="0"/>
          <p:nvPr/>
        </p:nvPicPr>
        <p:blipFill rotWithShape="1">
          <a:blip r:embed="rId3">
            <a:alphaModFix/>
          </a:blip>
          <a:srcRect l="-8130" r="8130"/>
          <a:stretch/>
        </p:blipFill>
        <p:spPr>
          <a:xfrm>
            <a:off x="-5" y="1"/>
            <a:ext cx="5296012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57" descr="IMG_4708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8251" y="1"/>
            <a:ext cx="5143501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6638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u="sng"/>
              <a:t>Self Portrait vs Selfie</a:t>
            </a:r>
            <a:endParaRPr u="sng"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self portrait is painted, drawn, sculpted</a:t>
            </a:r>
            <a:endParaRPr/>
          </a:p>
          <a:p>
            <a:pPr>
              <a:spcBef>
                <a:spcPts val="0"/>
              </a:spcBef>
            </a:pPr>
            <a:r>
              <a:rPr lang="en"/>
              <a:t>self portraits can be formal</a:t>
            </a:r>
            <a:endParaRPr/>
          </a:p>
          <a:p>
            <a:pPr>
              <a:spcBef>
                <a:spcPts val="0"/>
              </a:spcBef>
            </a:pPr>
            <a:r>
              <a:rPr lang="en"/>
              <a:t>selfie...silly faces, informal, usually posted on social media</a:t>
            </a:r>
            <a:endParaRPr/>
          </a:p>
          <a:p>
            <a:pPr>
              <a:spcBef>
                <a:spcPts val="0"/>
              </a:spcBef>
            </a:pPr>
            <a:r>
              <a:rPr lang="en"/>
              <a:t>selfie is instant in time, self portrait takes time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26980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/>
              <a:t>What is a self-portrait?</a:t>
            </a:r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sz="4800">
                <a:solidFill>
                  <a:srgbClr val="222222"/>
                </a:solidFill>
                <a:highlight>
                  <a:srgbClr val="FFFFFF"/>
                </a:highlight>
              </a:rPr>
              <a:t>A </a:t>
            </a:r>
            <a:r>
              <a:rPr lang="en" sz="4800" b="1">
                <a:solidFill>
                  <a:srgbClr val="222222"/>
                </a:solidFill>
                <a:highlight>
                  <a:srgbClr val="FFFFFF"/>
                </a:highlight>
              </a:rPr>
              <a:t>self</a:t>
            </a:r>
            <a:r>
              <a:rPr lang="en" sz="4800">
                <a:solidFill>
                  <a:srgbClr val="222222"/>
                </a:solidFill>
                <a:highlight>
                  <a:srgbClr val="FFFFFF"/>
                </a:highlight>
              </a:rPr>
              <a:t>-</a:t>
            </a:r>
            <a:r>
              <a:rPr lang="en" sz="4800" b="1">
                <a:solidFill>
                  <a:srgbClr val="222222"/>
                </a:solidFill>
                <a:highlight>
                  <a:srgbClr val="FFFFFF"/>
                </a:highlight>
              </a:rPr>
              <a:t>portrait</a:t>
            </a:r>
            <a:r>
              <a:rPr lang="en" sz="4800">
                <a:solidFill>
                  <a:srgbClr val="222222"/>
                </a:solidFill>
                <a:highlight>
                  <a:srgbClr val="FFFFFF"/>
                </a:highlight>
              </a:rPr>
              <a:t> is a representation of an artist, drawn, painted, photographed, or sculpted by the artist.</a:t>
            </a:r>
            <a:endParaRPr sz="48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1343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endParaRPr/>
          </a:p>
        </p:txBody>
      </p:sp>
      <p:pic>
        <p:nvPicPr>
          <p:cNvPr id="75" name="Shape 75"/>
          <p:cNvPicPr preferRelativeResize="0"/>
          <p:nvPr/>
        </p:nvPicPr>
        <p:blipFill rotWithShape="1">
          <a:blip r:embed="rId3">
            <a:alphaModFix/>
          </a:blip>
          <a:srcRect t="873" b="74874"/>
          <a:stretch/>
        </p:blipFill>
        <p:spPr>
          <a:xfrm>
            <a:off x="1735552" y="274634"/>
            <a:ext cx="8422833" cy="2893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76"/>
          <p:cNvPicPr preferRelativeResize="0"/>
          <p:nvPr/>
        </p:nvPicPr>
        <p:blipFill rotWithShape="1">
          <a:blip r:embed="rId3">
            <a:alphaModFix/>
          </a:blip>
          <a:srcRect t="74946"/>
          <a:stretch/>
        </p:blipFill>
        <p:spPr>
          <a:xfrm>
            <a:off x="1683967" y="3363221"/>
            <a:ext cx="8525999" cy="30260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1140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br>
              <a:rPr lang="en"/>
            </a:br>
            <a:r>
              <a:rPr lang="en"/>
              <a:t>What is a selfie?</a:t>
            </a:r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sz="240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http://www.youtube.com/watch?v=2j7SIxMGj5Q</a:t>
            </a:r>
            <a:endParaRPr sz="24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indent="0"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A photograph that one has taken of oneself, typically one taken with a smartphone or webcam and uploaded to a social media website.</a:t>
            </a:r>
            <a:endParaRPr/>
          </a:p>
        </p:txBody>
      </p:sp>
      <p:pic>
        <p:nvPicPr>
          <p:cNvPr id="83" name="Shape 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9434" y="4249867"/>
            <a:ext cx="2317933" cy="2317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6734" y="4249867"/>
            <a:ext cx="2317933" cy="2317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02934" y="4249867"/>
            <a:ext cx="2317933" cy="2317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9462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346</Words>
  <Application>Microsoft Office PowerPoint</Application>
  <PresentationFormat>Widescreen</PresentationFormat>
  <Paragraphs>40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What is Value?</vt:lpstr>
      <vt:lpstr>Different ways to use value</vt:lpstr>
      <vt:lpstr>Types of Graphite</vt:lpstr>
      <vt:lpstr>PowerPoint Presentation</vt:lpstr>
      <vt:lpstr>Self Portrait vs Selfie</vt:lpstr>
      <vt:lpstr>What is a self-portrait?</vt:lpstr>
      <vt:lpstr>PowerPoint Presentation</vt:lpstr>
      <vt:lpstr> What is a selfie?</vt:lpstr>
      <vt:lpstr>How to make a “selfie”</vt:lpstr>
      <vt:lpstr>Using Symmetry to draw</vt:lpstr>
      <vt:lpstr>What is symmetry?</vt:lpstr>
      <vt:lpstr>Using the line of symmetry to draw our faces</vt:lpstr>
      <vt:lpstr>PowerPoint Presentation</vt:lpstr>
      <vt:lpstr>PowerPoint Presentation</vt:lpstr>
      <vt:lpstr> Dot-to-dot drawing</vt:lpstr>
      <vt:lpstr>SKILLS - Symmetry Drawing</vt:lpstr>
      <vt:lpstr>Project Examples</vt:lpstr>
      <vt:lpstr>Background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ZenMogwai</dc:creator>
  <cp:lastModifiedBy>ZenMogwai</cp:lastModifiedBy>
  <cp:revision>1</cp:revision>
  <dcterms:created xsi:type="dcterms:W3CDTF">2018-05-27T14:58:53Z</dcterms:created>
  <dcterms:modified xsi:type="dcterms:W3CDTF">2018-05-27T14:59:38Z</dcterms:modified>
</cp:coreProperties>
</file>